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8" r:id="rId3"/>
    <p:sldId id="263" r:id="rId4"/>
    <p:sldId id="267" r:id="rId5"/>
    <p:sldId id="273" r:id="rId6"/>
    <p:sldId id="287" r:id="rId7"/>
    <p:sldId id="296" r:id="rId8"/>
    <p:sldId id="286" r:id="rId9"/>
    <p:sldId id="276" r:id="rId10"/>
    <p:sldId id="279" r:id="rId11"/>
    <p:sldId id="303" r:id="rId12"/>
    <p:sldId id="299" r:id="rId13"/>
    <p:sldId id="302" r:id="rId14"/>
    <p:sldId id="290" r:id="rId15"/>
    <p:sldId id="301" r:id="rId16"/>
    <p:sldId id="277" r:id="rId17"/>
    <p:sldId id="293" r:id="rId18"/>
    <p:sldId id="298" r:id="rId19"/>
    <p:sldId id="30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F2"/>
    <a:srgbClr val="F9E0C7"/>
    <a:srgbClr val="F9B298"/>
    <a:srgbClr val="0035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AF4FE7-090A-4B5B-BCB1-309C8B80A7D7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evel0624/Capstone-Design-Team-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7A65AD-DFB0-4E72-9BBD-05217128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660E10-9865-4A2A-A842-5CF8813FC684}"/>
              </a:ext>
            </a:extLst>
          </p:cNvPr>
          <p:cNvCxnSpPr>
            <a:cxnSpLocks/>
          </p:cNvCxnSpPr>
          <p:nvPr/>
        </p:nvCxnSpPr>
        <p:spPr>
          <a:xfrm>
            <a:off x="1333500" y="5130800"/>
            <a:ext cx="10858500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1D38E18-38C2-4110-B4B0-DAC311AE9A8B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999C16-7FF9-4F42-8224-49ABB603793A}"/>
              </a:ext>
            </a:extLst>
          </p:cNvPr>
          <p:cNvGrpSpPr/>
          <p:nvPr/>
        </p:nvGrpSpPr>
        <p:grpSpPr>
          <a:xfrm>
            <a:off x="1333500" y="1707925"/>
            <a:ext cx="7632080" cy="1461191"/>
            <a:chOff x="1333500" y="2010786"/>
            <a:chExt cx="7632080" cy="14611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BDF0E2-A07C-43CB-ACFC-C059E066074A}"/>
                </a:ext>
              </a:extLst>
            </p:cNvPr>
            <p:cNvSpPr/>
            <p:nvPr/>
          </p:nvSpPr>
          <p:spPr>
            <a:xfrm>
              <a:off x="1333500" y="2010786"/>
              <a:ext cx="7632080" cy="14611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86C36-8EF7-47D8-9D9B-639F19D27116}"/>
                </a:ext>
              </a:extLst>
            </p:cNvPr>
            <p:cNvSpPr txBox="1"/>
            <p:nvPr/>
          </p:nvSpPr>
          <p:spPr>
            <a:xfrm>
              <a:off x="1779998" y="2355479"/>
              <a:ext cx="67633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제스처 인식을 통한 기기제어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F77692F-5CD9-3F87-B347-7DC44F7072CC}"/>
              </a:ext>
            </a:extLst>
          </p:cNvPr>
          <p:cNvSpPr txBox="1"/>
          <p:nvPr/>
        </p:nvSpPr>
        <p:spPr>
          <a:xfrm>
            <a:off x="172720" y="5521235"/>
            <a:ext cx="4432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"/>
              </a:rPr>
              <a:t>20174188 </a:t>
            </a:r>
            <a:r>
              <a:rPr lang="ko-KR" altLang="en-US" dirty="0">
                <a:latin typeface="noto"/>
              </a:rPr>
              <a:t>김형균</a:t>
            </a:r>
            <a:endParaRPr lang="en-US" altLang="ko-KR" dirty="0">
              <a:latin typeface="noto"/>
            </a:endParaRPr>
          </a:p>
          <a:p>
            <a:r>
              <a:rPr lang="en-US" altLang="ko-KR" dirty="0">
                <a:latin typeface="noto"/>
              </a:rPr>
              <a:t>20174299 </a:t>
            </a:r>
            <a:r>
              <a:rPr lang="ko-KR" altLang="en-US" dirty="0">
                <a:latin typeface="noto"/>
              </a:rPr>
              <a:t>이성준</a:t>
            </a:r>
            <a:endParaRPr lang="en-US" altLang="ko-KR" dirty="0">
              <a:latin typeface="noto"/>
            </a:endParaRPr>
          </a:p>
          <a:p>
            <a:r>
              <a:rPr lang="en-US" altLang="ko-KR" dirty="0">
                <a:latin typeface="noto"/>
              </a:rPr>
              <a:t>20195134 </a:t>
            </a:r>
            <a:r>
              <a:rPr lang="ko-KR" altLang="en-US" dirty="0">
                <a:latin typeface="noto"/>
              </a:rPr>
              <a:t>장시원</a:t>
            </a:r>
            <a:endParaRPr lang="en-US" altLang="ko-KR" dirty="0">
              <a:latin typeface="noto"/>
            </a:endParaRPr>
          </a:p>
          <a:p>
            <a:r>
              <a:rPr lang="en-US" altLang="ko-KR" dirty="0">
                <a:latin typeface="noto"/>
              </a:rPr>
              <a:t>20195135 </a:t>
            </a:r>
            <a:r>
              <a:rPr lang="ko-KR" altLang="en-US" dirty="0">
                <a:latin typeface="noto"/>
              </a:rPr>
              <a:t>김범수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85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01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프로젝트 수행 과정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0C6FDB-FE2C-4781-92D9-6397FE1B1F22}"/>
              </a:ext>
            </a:extLst>
          </p:cNvPr>
          <p:cNvSpPr/>
          <p:nvPr/>
        </p:nvSpPr>
        <p:spPr>
          <a:xfrm>
            <a:off x="904240" y="1835374"/>
            <a:ext cx="2041451" cy="3508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cs typeface="Malgun Gothic Semilight" panose="020B0502040204020203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44DF06-582F-4B9F-8F18-A40DA636A200}"/>
              </a:ext>
            </a:extLst>
          </p:cNvPr>
          <p:cNvSpPr/>
          <p:nvPr/>
        </p:nvSpPr>
        <p:spPr>
          <a:xfrm>
            <a:off x="904240" y="18353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cs typeface="Malgun Gothic Semilight" panose="020B0502040204020203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F76907-6A23-4557-9E58-3CD8695AB3BE}"/>
              </a:ext>
            </a:extLst>
          </p:cNvPr>
          <p:cNvSpPr/>
          <p:nvPr/>
        </p:nvSpPr>
        <p:spPr>
          <a:xfrm>
            <a:off x="9179915" y="1835374"/>
            <a:ext cx="2041451" cy="3508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cs typeface="Malgun Gothic Semilight" panose="020B0502040204020203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C8082F-3708-47EA-BA05-B7E8D1A67A68}"/>
              </a:ext>
            </a:extLst>
          </p:cNvPr>
          <p:cNvSpPr/>
          <p:nvPr/>
        </p:nvSpPr>
        <p:spPr>
          <a:xfrm>
            <a:off x="3662798" y="1835374"/>
            <a:ext cx="2041451" cy="3508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ko-KR" altLang="en-US" sz="1400" dirty="0">
              <a:latin typeface="+mn-ea"/>
              <a:cs typeface="Malgun Gothic Semilight" panose="020B0502040204020203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1FED34-2D5A-42CC-B435-D47DBFAA933F}"/>
              </a:ext>
            </a:extLst>
          </p:cNvPr>
          <p:cNvSpPr/>
          <p:nvPr/>
        </p:nvSpPr>
        <p:spPr>
          <a:xfrm>
            <a:off x="6421356" y="1835374"/>
            <a:ext cx="2041451" cy="3508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cs typeface="Malgun Gothic Semilight" panose="020B0502040204020203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0D396E-49EE-4F6D-B086-BE689740E3A1}"/>
              </a:ext>
            </a:extLst>
          </p:cNvPr>
          <p:cNvSpPr txBox="1"/>
          <p:nvPr/>
        </p:nvSpPr>
        <p:spPr>
          <a:xfrm>
            <a:off x="982718" y="1950345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n-ea"/>
                <a:cs typeface="Malgun Gothic Semilight" panose="020B0502040204020203" pitchFamily="50" charset="-127"/>
              </a:rPr>
              <a:t>학습데이터 수집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876CF9-69FF-4637-A7AC-18BD07D5C3C4}"/>
              </a:ext>
            </a:extLst>
          </p:cNvPr>
          <p:cNvSpPr/>
          <p:nvPr/>
        </p:nvSpPr>
        <p:spPr>
          <a:xfrm>
            <a:off x="3662797" y="18353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BB8F77-B4F6-41CB-9D98-71973A0F0B4A}"/>
              </a:ext>
            </a:extLst>
          </p:cNvPr>
          <p:cNvSpPr txBox="1"/>
          <p:nvPr/>
        </p:nvSpPr>
        <p:spPr>
          <a:xfrm>
            <a:off x="3995355" y="195034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n-ea"/>
                <a:cs typeface="Malgun Gothic Semilight" panose="020B0502040204020203" pitchFamily="50" charset="-127"/>
              </a:rPr>
              <a:t>데이터 학습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6C2783-36BF-4C77-9EC0-FA8450996723}"/>
              </a:ext>
            </a:extLst>
          </p:cNvPr>
          <p:cNvSpPr/>
          <p:nvPr/>
        </p:nvSpPr>
        <p:spPr>
          <a:xfrm>
            <a:off x="6421354" y="18353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cs typeface="Malgun Gothic Semilight" panose="020B0502040204020203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2F5D60-7C24-49FB-9E84-E5F685864494}"/>
              </a:ext>
            </a:extLst>
          </p:cNvPr>
          <p:cNvSpPr txBox="1"/>
          <p:nvPr/>
        </p:nvSpPr>
        <p:spPr>
          <a:xfrm>
            <a:off x="6639293" y="195034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n-ea"/>
                <a:cs typeface="Malgun Gothic Semilight" panose="020B0502040204020203" pitchFamily="50" charset="-127"/>
              </a:rPr>
              <a:t>동작수행 코드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D9F27E-F1CA-49B0-943B-03E6592E52EF}"/>
              </a:ext>
            </a:extLst>
          </p:cNvPr>
          <p:cNvSpPr/>
          <p:nvPr/>
        </p:nvSpPr>
        <p:spPr>
          <a:xfrm>
            <a:off x="9179911" y="18353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cs typeface="Malgun Gothic Semilight" panose="020B0502040204020203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840530-0106-414D-B9FD-997904EC51FE}"/>
              </a:ext>
            </a:extLst>
          </p:cNvPr>
          <p:cNvSpPr txBox="1"/>
          <p:nvPr/>
        </p:nvSpPr>
        <p:spPr>
          <a:xfrm>
            <a:off x="9531490" y="1950345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+mn-ea"/>
                <a:cs typeface="Malgun Gothic Semilight" panose="020B0502040204020203" pitchFamily="50" charset="-127"/>
              </a:rPr>
              <a:t>GUI,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+mn-ea"/>
                <a:cs typeface="Malgun Gothic Semilight" panose="020B0502040204020203" pitchFamily="50" charset="-127"/>
              </a:rPr>
              <a:t>모듈화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DEBBFA-0B2F-4032-859C-998D908D526D}"/>
              </a:ext>
            </a:extLst>
          </p:cNvPr>
          <p:cNvSpPr txBox="1"/>
          <p:nvPr/>
        </p:nvSpPr>
        <p:spPr>
          <a:xfrm>
            <a:off x="1083517" y="2821888"/>
            <a:ext cx="1682895" cy="2508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OpenCV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 사용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각 손가락의 각도 값을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바탕으로 데이터 생성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6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가지 동작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(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시작동작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재생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/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정지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빨리감기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되감기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볼륨증가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볼륨감소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,)</a:t>
            </a: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00B9AF-094C-04F1-4D87-7720A1F0593B}"/>
              </a:ext>
            </a:extLst>
          </p:cNvPr>
          <p:cNvSpPr txBox="1"/>
          <p:nvPr/>
        </p:nvSpPr>
        <p:spPr>
          <a:xfrm>
            <a:off x="3842074" y="2821888"/>
            <a:ext cx="1862174" cy="2729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TensorFlow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사용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LSTM 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모델을 통하여 학습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학습 중 정확도 감소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문제 발생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-&gt; </a:t>
            </a: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동작 변경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데이터 추가 확보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를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 통하여 해결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3CC450-D0DE-01E0-66BE-2C35AFC1447F}"/>
              </a:ext>
            </a:extLst>
          </p:cNvPr>
          <p:cNvSpPr txBox="1"/>
          <p:nvPr/>
        </p:nvSpPr>
        <p:spPr>
          <a:xfrm>
            <a:off x="9359188" y="2821888"/>
            <a:ext cx="1862174" cy="184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PyQT5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사용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 </a:t>
            </a: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사용자의 편리성을 위하여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GUI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개발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프로그램 관리를 위하여 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모듈화 진행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C7894D-8EC8-F183-B1EF-6B30EA6EC548}"/>
              </a:ext>
            </a:extLst>
          </p:cNvPr>
          <p:cNvSpPr txBox="1"/>
          <p:nvPr/>
        </p:nvSpPr>
        <p:spPr>
          <a:xfrm>
            <a:off x="6600631" y="2821888"/>
            <a:ext cx="1775618" cy="184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PyAutoGUI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사용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특정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제스쳐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 인식 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키 입력을 하는 방법으로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 (제목)"/>
                <a:cs typeface="Malgun Gothic Semilight" panose="020B0502040204020203" pitchFamily="50" charset="-127"/>
              </a:rPr>
              <a:t>동작 수행</a:t>
            </a: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 (제목)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56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701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프로젝트 수행 과정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A90B895-BA6C-0500-EFC0-444FB7BD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17" y="4129751"/>
            <a:ext cx="5921788" cy="202986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20EA99-EC7D-F8C2-C127-1C12B02C6A77}"/>
              </a:ext>
            </a:extLst>
          </p:cNvPr>
          <p:cNvGrpSpPr/>
          <p:nvPr/>
        </p:nvGrpSpPr>
        <p:grpSpPr>
          <a:xfrm>
            <a:off x="537117" y="1231041"/>
            <a:ext cx="5921788" cy="241139"/>
            <a:chOff x="537117" y="1230823"/>
            <a:chExt cx="6100964" cy="24113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FCCB29-3B46-5922-29E1-84ECFA508871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230823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37A108C-7C12-8CD8-CBBD-70D594D31CE8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471962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C4F52F-38B9-E34C-A8D3-D4F090414979}"/>
              </a:ext>
            </a:extLst>
          </p:cNvPr>
          <p:cNvGrpSpPr/>
          <p:nvPr/>
        </p:nvGrpSpPr>
        <p:grpSpPr>
          <a:xfrm>
            <a:off x="537117" y="3555416"/>
            <a:ext cx="5921788" cy="241139"/>
            <a:chOff x="537117" y="1230823"/>
            <a:chExt cx="6100964" cy="24113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6FC0F12-DD6B-847F-CAC4-E426346D2F1B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230823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E461639-520F-D164-0ACB-650DF3C94070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471962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B5C2788-9B42-EC17-755F-0A206F108918}"/>
              </a:ext>
            </a:extLst>
          </p:cNvPr>
          <p:cNvSpPr txBox="1"/>
          <p:nvPr/>
        </p:nvSpPr>
        <p:spPr>
          <a:xfrm>
            <a:off x="537117" y="1133408"/>
            <a:ext cx="537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나눔스퀘어 ExtraBold (제목)"/>
              </a:rPr>
              <a:t>학습 데이터 수집</a:t>
            </a:r>
            <a:endParaRPr lang="en-US" altLang="ko-KR" sz="2000" dirty="0">
              <a:solidFill>
                <a:schemeClr val="bg1"/>
              </a:solidFill>
              <a:latin typeface="나눔스퀘어 ExtraBold (제목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E7F0C8-203A-BA23-4F8F-27C275C1FFF6}"/>
              </a:ext>
            </a:extLst>
          </p:cNvPr>
          <p:cNvSpPr txBox="1"/>
          <p:nvPr/>
        </p:nvSpPr>
        <p:spPr>
          <a:xfrm>
            <a:off x="537117" y="3478664"/>
            <a:ext cx="537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나눔스퀘어 ExtraBold (제목)"/>
              </a:rPr>
              <a:t>데이터 학습</a:t>
            </a:r>
            <a:endParaRPr lang="en-US" altLang="ko-KR" sz="2000" dirty="0">
              <a:solidFill>
                <a:schemeClr val="bg1"/>
              </a:solidFill>
              <a:latin typeface="나눔스퀘어 ExtraBold (제목)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D1591-4849-A6FD-9070-4440DF2E7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18" y="1745092"/>
            <a:ext cx="5921788" cy="13892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FCCF24-0965-50E4-F4AF-5C58278E7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840" y="4026234"/>
            <a:ext cx="4095043" cy="2000891"/>
          </a:xfrm>
          <a:prstGeom prst="rect">
            <a:avLst/>
          </a:prstGeom>
        </p:spPr>
      </p:pic>
      <p:pic>
        <p:nvPicPr>
          <p:cNvPr id="22" name="Picture 1">
            <a:extLst>
              <a:ext uri="{FF2B5EF4-FFF2-40B4-BE49-F238E27FC236}">
                <a16:creationId xmlns:a16="http://schemas.microsoft.com/office/drawing/2014/main" id="{89C321F1-B50D-8E73-5EF8-E42A046E8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07" y="1133408"/>
            <a:ext cx="2384724" cy="2291553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21835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56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5519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</a:rPr>
              <a:t>기존 서비스와 </a:t>
            </a:r>
            <a:r>
              <a:rPr lang="ko-KR" altLang="en-US" sz="4400" b="1" dirty="0">
                <a:solidFill>
                  <a:schemeClr val="bg1"/>
                </a:solidFill>
              </a:rPr>
              <a:t>차별점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77F11C-CA8F-4F46-9933-034DFBAF5A01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26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4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412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기존 서비스와 차별점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32E84E-DC6F-D428-9D16-E5786BA5B0D0}"/>
              </a:ext>
            </a:extLst>
          </p:cNvPr>
          <p:cNvGrpSpPr/>
          <p:nvPr/>
        </p:nvGrpSpPr>
        <p:grpSpPr>
          <a:xfrm>
            <a:off x="415184" y="1225737"/>
            <a:ext cx="6100964" cy="241139"/>
            <a:chOff x="537117" y="1230823"/>
            <a:chExt cx="6100964" cy="24113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6F84BE1-70C7-648F-45CF-FFF961863013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230823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4465C66-41D4-B0A1-CB9B-ECDA480D9A52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471962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3826A9F-A0A2-D15D-59BC-1D5A120D975F}"/>
              </a:ext>
            </a:extLst>
          </p:cNvPr>
          <p:cNvSpPr txBox="1"/>
          <p:nvPr/>
        </p:nvSpPr>
        <p:spPr>
          <a:xfrm>
            <a:off x="537117" y="1133408"/>
            <a:ext cx="537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나눔스퀘어 ExtraBold (제목)"/>
              </a:rPr>
              <a:t>모션 캡쳐 기기 </a:t>
            </a:r>
            <a:r>
              <a:rPr lang="ko-KR" altLang="en-US" sz="2000" dirty="0" err="1">
                <a:solidFill>
                  <a:schemeClr val="bg1"/>
                </a:solidFill>
                <a:latin typeface="나눔스퀘어 ExtraBold (제목)"/>
              </a:rPr>
              <a:t>립모션</a:t>
            </a:r>
            <a:endParaRPr lang="en-US" altLang="ko-KR" sz="2000" dirty="0">
              <a:solidFill>
                <a:schemeClr val="bg1"/>
              </a:solidFill>
              <a:latin typeface="나눔스퀘어 ExtraBold (제목)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933D81-D3C4-51E5-41E0-AE414A0F6C13}"/>
              </a:ext>
            </a:extLst>
          </p:cNvPr>
          <p:cNvGrpSpPr/>
          <p:nvPr/>
        </p:nvGrpSpPr>
        <p:grpSpPr>
          <a:xfrm>
            <a:off x="7172384" y="537117"/>
            <a:ext cx="4610337" cy="5562512"/>
            <a:chOff x="7172384" y="537117"/>
            <a:chExt cx="4610337" cy="5562512"/>
          </a:xfrm>
        </p:grpSpPr>
        <p:pic>
          <p:nvPicPr>
            <p:cNvPr id="14" name="Picture 2" descr="립모션 VR AR 입력도구 VR기기 바이브 오큘러스 호환 - 인터파크">
              <a:extLst>
                <a:ext uri="{FF2B5EF4-FFF2-40B4-BE49-F238E27FC236}">
                  <a16:creationId xmlns:a16="http://schemas.microsoft.com/office/drawing/2014/main" id="{0004C058-B9BA-F0C7-F22C-9319EA666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636" y="537117"/>
              <a:ext cx="2999834" cy="299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06C70B2-5DDA-2330-E144-CDDF28CD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2384" y="3845263"/>
              <a:ext cx="4610337" cy="225436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6086205-45D2-690E-CB53-7CEB60100AEA}"/>
              </a:ext>
            </a:extLst>
          </p:cNvPr>
          <p:cNvSpPr txBox="1"/>
          <p:nvPr/>
        </p:nvSpPr>
        <p:spPr>
          <a:xfrm>
            <a:off x="443178" y="1774656"/>
            <a:ext cx="55588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atin typeface="나눔스퀘어 ExtraBold (제목)"/>
              </a:rPr>
              <a:t>립모션</a:t>
            </a:r>
            <a:r>
              <a:rPr lang="ko-KR" altLang="en-US" sz="1600" dirty="0">
                <a:latin typeface="나눔스퀘어 ExtraBold (제목)"/>
              </a:rPr>
              <a:t> </a:t>
            </a:r>
            <a:r>
              <a:rPr lang="en-US" altLang="ko-KR" sz="1600" dirty="0">
                <a:latin typeface="나눔스퀘어 ExtraBold (제목)"/>
              </a:rPr>
              <a:t>: </a:t>
            </a:r>
            <a:r>
              <a:rPr lang="ko-KR" altLang="en-US" sz="1600" b="0" i="0" dirty="0">
                <a:effectLst/>
                <a:latin typeface="Apple SD Gothic Neo"/>
              </a:rPr>
              <a:t>마우스와 유사하지만 손 접촉이나 터치가 필요하지 않은 입력으로 손과 손가락 동작을 지원하는 컴퓨터 하드웨어 센서 장치</a:t>
            </a:r>
            <a:endParaRPr lang="en-US" altLang="ko-KR" sz="1600" b="0" i="0" dirty="0">
              <a:effectLst/>
              <a:latin typeface="Apple SD Gothic Neo"/>
            </a:endParaRPr>
          </a:p>
          <a:p>
            <a:pPr algn="just"/>
            <a:endParaRPr lang="en-US" altLang="ko-KR" sz="1600" dirty="0">
              <a:latin typeface="Apple SD Gothic Neo"/>
            </a:endParaRPr>
          </a:p>
          <a:p>
            <a:pPr algn="just"/>
            <a:r>
              <a:rPr lang="ko-KR" altLang="en-US" sz="1600" dirty="0" err="1">
                <a:latin typeface="Apple SD Gothic Neo"/>
              </a:rPr>
              <a:t>립모션은</a:t>
            </a:r>
            <a:r>
              <a:rPr lang="ko-KR" altLang="en-US" sz="1600" dirty="0">
                <a:latin typeface="Apple SD Gothic Neo"/>
              </a:rPr>
              <a:t> 기기 구매가 필수적으로 </a:t>
            </a:r>
            <a:r>
              <a:rPr lang="en-US" altLang="ko-KR" sz="1600" dirty="0">
                <a:latin typeface="Apple SD Gothic Neo"/>
              </a:rPr>
              <a:t>14</a:t>
            </a:r>
            <a:r>
              <a:rPr lang="ko-KR" altLang="en-US" sz="1600" dirty="0">
                <a:latin typeface="Apple SD Gothic Neo"/>
              </a:rPr>
              <a:t>만원 정도의 추가 지출이 발생</a:t>
            </a:r>
            <a:endParaRPr lang="en-US" altLang="ko-KR" sz="1600" dirty="0">
              <a:latin typeface="나눔스퀘어 ExtraBold (제목)"/>
            </a:endParaRPr>
          </a:p>
          <a:p>
            <a:pPr algn="just"/>
            <a:r>
              <a:rPr lang="en-US" altLang="ko-KR" sz="1600" dirty="0">
                <a:latin typeface="나눔스퀘어 ExtraBold (제목)"/>
              </a:rPr>
              <a:t>-&gt;</a:t>
            </a:r>
            <a:r>
              <a:rPr lang="en-US" altLang="ko-KR" sz="1600" dirty="0">
                <a:latin typeface="Apple SD Gothic Neo"/>
              </a:rPr>
              <a:t> </a:t>
            </a:r>
            <a:r>
              <a:rPr lang="ko-KR" altLang="en-US" sz="1600" dirty="0">
                <a:latin typeface="Apple SD Gothic Neo"/>
              </a:rPr>
              <a:t>기기에 부착된 카메라를 통한 </a:t>
            </a:r>
            <a:r>
              <a:rPr lang="ko-KR" altLang="en-US" sz="1600" dirty="0" err="1">
                <a:latin typeface="Apple SD Gothic Neo"/>
              </a:rPr>
              <a:t>제스쳐</a:t>
            </a:r>
            <a:r>
              <a:rPr lang="ko-KR" altLang="en-US" sz="1600" dirty="0">
                <a:latin typeface="Apple SD Gothic Neo"/>
              </a:rPr>
              <a:t> 인식으로</a:t>
            </a:r>
            <a:endParaRPr lang="en-US" altLang="ko-KR" sz="1600" dirty="0">
              <a:latin typeface="Apple SD Gothic Neo"/>
            </a:endParaRPr>
          </a:p>
          <a:p>
            <a:pPr algn="just"/>
            <a:r>
              <a:rPr lang="ko-KR" altLang="en-US" sz="1600" dirty="0">
                <a:latin typeface="Apple SD Gothic Neo"/>
              </a:rPr>
              <a:t>추가적인 지출 불필요</a:t>
            </a:r>
            <a:endParaRPr lang="en-US" altLang="ko-KR" sz="1600" dirty="0"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29185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5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569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실행 방법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77F11C-CA8F-4F46-9933-034DFBAF5A01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46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실행 방법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138F37-681C-7E8D-474B-2A0292E82EEF}"/>
              </a:ext>
            </a:extLst>
          </p:cNvPr>
          <p:cNvGrpSpPr/>
          <p:nvPr/>
        </p:nvGrpSpPr>
        <p:grpSpPr>
          <a:xfrm>
            <a:off x="914399" y="1865793"/>
            <a:ext cx="10455496" cy="4204919"/>
            <a:chOff x="914399" y="1865793"/>
            <a:chExt cx="10455496" cy="420491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A04CCE-51FA-535D-9698-3B017B6E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2209" y="3899951"/>
              <a:ext cx="1587582" cy="114940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032FAE-5981-34A1-9A26-B5C9E11C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2209" y="1865793"/>
              <a:ext cx="1587582" cy="109225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BBF6DCC-8765-BD26-FC23-ACF46C593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370" y="3059706"/>
              <a:ext cx="590156" cy="73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E21BDD-B519-DBA2-9B7F-4A3AF76D7579}"/>
                </a:ext>
              </a:extLst>
            </p:cNvPr>
            <p:cNvSpPr txBox="1"/>
            <p:nvPr/>
          </p:nvSpPr>
          <p:spPr>
            <a:xfrm>
              <a:off x="914399" y="5173213"/>
              <a:ext cx="3050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 (제목)"/>
                </a:rPr>
                <a:t>실행 초기 화면</a:t>
              </a:r>
              <a:endParaRPr lang="en-US" altLang="ko-KR" sz="1600" dirty="0">
                <a:latin typeface="나눔스퀘어 ExtraBold (제목)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F3F87-B260-A017-3E83-D7152EE42B47}"/>
                </a:ext>
              </a:extLst>
            </p:cNvPr>
            <p:cNvSpPr txBox="1"/>
            <p:nvPr/>
          </p:nvSpPr>
          <p:spPr>
            <a:xfrm>
              <a:off x="3316558" y="5174531"/>
              <a:ext cx="5558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 (제목)"/>
                </a:rPr>
                <a:t>트레이 전환</a:t>
              </a:r>
              <a:endParaRPr lang="en-US" altLang="ko-KR" sz="1600" dirty="0">
                <a:latin typeface="나눔스퀘어 ExtraBold (제목)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0F4DCF-708C-F9A2-0ED2-A6ABFE3A6D77}"/>
                </a:ext>
              </a:extLst>
            </p:cNvPr>
            <p:cNvSpPr txBox="1"/>
            <p:nvPr/>
          </p:nvSpPr>
          <p:spPr>
            <a:xfrm>
              <a:off x="7881911" y="5732158"/>
              <a:ext cx="34879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ExtraBold (제목)"/>
                </a:rPr>
                <a:t>도움말 화면</a:t>
              </a:r>
              <a:endParaRPr lang="en-US" altLang="ko-KR" sz="1600" dirty="0">
                <a:latin typeface="나눔스퀘어 ExtraBold (제목)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D8EB239-8F4F-E01C-6E38-5BE9B93F7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34" y="1865793"/>
            <a:ext cx="3513199" cy="2764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6D0C98-D386-D5FD-A42F-17056C3E01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760" y="1015357"/>
            <a:ext cx="3475806" cy="44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3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5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실행 영상</a:t>
            </a:r>
          </a:p>
        </p:txBody>
      </p:sp>
      <p:pic>
        <p:nvPicPr>
          <p:cNvPr id="3" name="Untitled4">
            <a:hlinkClick r:id="" action="ppaction://media"/>
            <a:extLst>
              <a:ext uri="{FF2B5EF4-FFF2-40B4-BE49-F238E27FC236}">
                <a16:creationId xmlns:a16="http://schemas.microsoft.com/office/drawing/2014/main" id="{B2B949BD-CAC8-3AEE-7BF4-22D88E7B7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4854" y="1312702"/>
            <a:ext cx="11042291" cy="423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3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8182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259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6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134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발전 가능성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77F11C-CA8F-4F46-9933-034DFBAF5A01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8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6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366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발전 가능성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90285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4294082"/>
            <a:ext cx="566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ExtraBold (제목)"/>
              </a:rPr>
              <a:t>동영상 조작 외에도 약간은 동작 수정과 코드 변경으로</a:t>
            </a:r>
            <a:endParaRPr lang="en-US" altLang="ko-KR" sz="1600" dirty="0">
              <a:latin typeface="나눔스퀘어 ExtraBold (제목)"/>
            </a:endParaRPr>
          </a:p>
          <a:p>
            <a:pPr algn="just"/>
            <a:r>
              <a:rPr lang="en-US" altLang="ko-KR" sz="1600" dirty="0">
                <a:latin typeface="나눔스퀘어 ExtraBold (제목)"/>
              </a:rPr>
              <a:t>PPT</a:t>
            </a:r>
            <a:r>
              <a:rPr lang="ko-KR" altLang="en-US" sz="1600" dirty="0">
                <a:latin typeface="나눔스퀘어 ExtraBold (제목)"/>
              </a:rPr>
              <a:t>슬라이드를 넘기거나 돌리는 기능도 추가가 가능</a:t>
            </a:r>
            <a:endParaRPr lang="en-US" altLang="ko-KR" sz="1600" dirty="0">
              <a:latin typeface="나눔스퀘어 ExtraBold (제목)"/>
            </a:endParaRPr>
          </a:p>
          <a:p>
            <a:pPr algn="just"/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0E065-727B-7D38-81A8-9264CD92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86" y="1964996"/>
            <a:ext cx="1464004" cy="1464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D52758-B838-6EA9-1856-54A5C2D99B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58" y="1963800"/>
            <a:ext cx="1465200" cy="1465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B6ACCFB-DC6B-D1DC-51C4-321EA4F16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958" y="1963800"/>
            <a:ext cx="1465200" cy="1465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EC5198-175E-9C9F-EB3F-E9C029D54919}"/>
              </a:ext>
            </a:extLst>
          </p:cNvPr>
          <p:cNvSpPr txBox="1"/>
          <p:nvPr/>
        </p:nvSpPr>
        <p:spPr>
          <a:xfrm>
            <a:off x="598970" y="1862777"/>
            <a:ext cx="5558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 ExtraBold (제목)"/>
              </a:rPr>
              <a:t>현재는 </a:t>
            </a:r>
            <a:r>
              <a:rPr lang="en-US" altLang="ko-KR" sz="1600" dirty="0">
                <a:latin typeface="나눔스퀘어 ExtraBold (제목)"/>
              </a:rPr>
              <a:t>PC</a:t>
            </a:r>
            <a:r>
              <a:rPr lang="ko-KR" altLang="en-US" sz="1600" dirty="0">
                <a:latin typeface="나눔스퀘어 ExtraBold (제목)"/>
              </a:rPr>
              <a:t>에서 사용할 수 있는 형식으로 개발하였지만</a:t>
            </a:r>
            <a:endParaRPr lang="en-US" altLang="ko-KR" sz="1600" dirty="0">
              <a:latin typeface="나눔스퀘어 ExtraBold (제목)"/>
            </a:endParaRPr>
          </a:p>
          <a:p>
            <a:pPr algn="just"/>
            <a:r>
              <a:rPr lang="ko-KR" altLang="en-US" sz="1600" dirty="0">
                <a:latin typeface="나눔스퀘어 ExtraBold (제목)"/>
              </a:rPr>
              <a:t>애플리케이션의 형태로 개발을 한다면 태블릿과 스마트폰에서도 이용이 가능</a:t>
            </a:r>
            <a:endParaRPr lang="en-US" altLang="ko-KR" sz="1600" dirty="0">
              <a:latin typeface="나눔스퀘어 ExtraBold (제목)"/>
            </a:endParaRPr>
          </a:p>
        </p:txBody>
      </p:sp>
    </p:spTree>
    <p:extLst>
      <p:ext uri="{BB962C8B-B14F-4D97-AF65-F5344CB8AC3E}">
        <p14:creationId xmlns:p14="http://schemas.microsoft.com/office/powerpoint/2010/main" val="216112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A1F018-1AC5-416E-B063-47B3509C1866}"/>
              </a:ext>
            </a:extLst>
          </p:cNvPr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7284666-E0A0-4607-9342-8A070A266081}"/>
                </a:ext>
              </a:extLst>
            </p:cNvPr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F167D1E-609F-4671-9C64-51F6E0EB0ADD}"/>
                </a:ext>
              </a:extLst>
            </p:cNvPr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3B2D93B-DC00-4919-9585-6AAF2034D200}"/>
                </a:ext>
              </a:extLst>
            </p:cNvPr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BBCEC61-A1F0-4055-BF58-CE2AF897C240}"/>
                </a:ext>
              </a:extLst>
            </p:cNvPr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43063B1-123D-4792-AF2A-1A50618B517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0201B7-C84D-FF56-3919-AF8DE87AC014}"/>
              </a:ext>
            </a:extLst>
          </p:cNvPr>
          <p:cNvSpPr txBox="1"/>
          <p:nvPr/>
        </p:nvSpPr>
        <p:spPr>
          <a:xfrm>
            <a:off x="5988630" y="1352190"/>
            <a:ext cx="2870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</a:rPr>
              <a:t>감사합니다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r>
              <a:rPr lang="ko-KR" altLang="en-US" sz="4000" spc="-3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934D98-67F6-3BA9-ECE6-F414D8001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6E16413E-4915-EACA-131E-22DEE50BB83F}"/>
              </a:ext>
            </a:extLst>
          </p:cNvPr>
          <p:cNvGrpSpPr/>
          <p:nvPr/>
        </p:nvGrpSpPr>
        <p:grpSpPr>
          <a:xfrm>
            <a:off x="1333500" y="1707926"/>
            <a:ext cx="7632080" cy="1294066"/>
            <a:chOff x="1333500" y="2010786"/>
            <a:chExt cx="7632080" cy="146119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1DDA71-322F-7577-0250-DE8D7305AA7F}"/>
                </a:ext>
              </a:extLst>
            </p:cNvPr>
            <p:cNvSpPr/>
            <p:nvPr/>
          </p:nvSpPr>
          <p:spPr>
            <a:xfrm>
              <a:off x="1333500" y="2010786"/>
              <a:ext cx="7632080" cy="14611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33833C3-9954-0336-CADA-2AF44B3688C9}"/>
                </a:ext>
              </a:extLst>
            </p:cNvPr>
            <p:cNvSpPr txBox="1"/>
            <p:nvPr/>
          </p:nvSpPr>
          <p:spPr>
            <a:xfrm>
              <a:off x="1779998" y="2355479"/>
              <a:ext cx="292580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300" dirty="0">
                  <a:solidFill>
                    <a:schemeClr val="bg1"/>
                  </a:solidFill>
                </a:rPr>
                <a:t>감사합니다</a:t>
              </a:r>
              <a:r>
                <a:rPr lang="en-US" altLang="ko-KR" sz="4400" b="1" spc="-300" dirty="0">
                  <a:solidFill>
                    <a:schemeClr val="bg1"/>
                  </a:solidFill>
                </a:rPr>
                <a:t>.</a:t>
              </a:r>
              <a:endParaRPr lang="ko-KR" altLang="en-US" sz="4400" b="1" spc="-3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1EDFC50-A546-7044-06E3-0B3E8E97DF70}"/>
              </a:ext>
            </a:extLst>
          </p:cNvPr>
          <p:cNvCxnSpPr>
            <a:cxnSpLocks/>
          </p:cNvCxnSpPr>
          <p:nvPr/>
        </p:nvCxnSpPr>
        <p:spPr>
          <a:xfrm>
            <a:off x="1333500" y="5130800"/>
            <a:ext cx="10858500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7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A1F018-1AC5-416E-B063-47B3509C1866}"/>
              </a:ext>
            </a:extLst>
          </p:cNvPr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7284666-E0A0-4607-9342-8A070A266081}"/>
                </a:ext>
              </a:extLst>
            </p:cNvPr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F167D1E-609F-4671-9C64-51F6E0EB0ADD}"/>
                </a:ext>
              </a:extLst>
            </p:cNvPr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3B2D93B-DC00-4919-9585-6AAF2034D200}"/>
                </a:ext>
              </a:extLst>
            </p:cNvPr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BBCEC61-A1F0-4055-BF58-CE2AF897C240}"/>
                </a:ext>
              </a:extLst>
            </p:cNvPr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1633B9-7C44-4FAD-9287-B81F0C8E45EE}"/>
              </a:ext>
            </a:extLst>
          </p:cNvPr>
          <p:cNvSpPr txBox="1"/>
          <p:nvPr/>
        </p:nvSpPr>
        <p:spPr>
          <a:xfrm>
            <a:off x="7694464" y="724020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a table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of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contents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C765F-36DE-4BB0-A746-09DD811A3D5D}"/>
              </a:ext>
            </a:extLst>
          </p:cNvPr>
          <p:cNvSpPr txBox="1"/>
          <p:nvPr/>
        </p:nvSpPr>
        <p:spPr>
          <a:xfrm>
            <a:off x="6445404" y="416244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C08346-4341-4A4F-BBF5-F603A4DB4CD4}"/>
              </a:ext>
            </a:extLst>
          </p:cNvPr>
          <p:cNvCxnSpPr>
            <a:cxnSpLocks/>
          </p:cNvCxnSpPr>
          <p:nvPr/>
        </p:nvCxnSpPr>
        <p:spPr>
          <a:xfrm>
            <a:off x="6445404" y="1326994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D2EE54-0D94-43C1-AB59-9C52B40F3E4D}"/>
              </a:ext>
            </a:extLst>
          </p:cNvPr>
          <p:cNvGrpSpPr/>
          <p:nvPr/>
        </p:nvGrpSpPr>
        <p:grpSpPr>
          <a:xfrm>
            <a:off x="6445404" y="1487586"/>
            <a:ext cx="2705999" cy="646331"/>
            <a:chOff x="7207341" y="1706133"/>
            <a:chExt cx="2705999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5B241-08E6-4306-BAD0-61A9D9A36146}"/>
                </a:ext>
              </a:extLst>
            </p:cNvPr>
            <p:cNvSpPr txBox="1"/>
            <p:nvPr/>
          </p:nvSpPr>
          <p:spPr>
            <a:xfrm>
              <a:off x="7207341" y="1706133"/>
              <a:ext cx="542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1.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016FB6-2F28-4D58-ACF8-8E726C6B26F4}"/>
                </a:ext>
              </a:extLst>
            </p:cNvPr>
            <p:cNvSpPr txBox="1"/>
            <p:nvPr/>
          </p:nvSpPr>
          <p:spPr>
            <a:xfrm>
              <a:off x="8051933" y="1798466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프로젝트  소개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9E859C-C071-4147-B154-07C13697A1E4}"/>
              </a:ext>
            </a:extLst>
          </p:cNvPr>
          <p:cNvGrpSpPr/>
          <p:nvPr/>
        </p:nvGrpSpPr>
        <p:grpSpPr>
          <a:xfrm>
            <a:off x="6445404" y="2278758"/>
            <a:ext cx="4204807" cy="646331"/>
            <a:chOff x="7207341" y="1706133"/>
            <a:chExt cx="4204807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6DC21-6209-4012-B191-BCB6EDCB32DA}"/>
                </a:ext>
              </a:extLst>
            </p:cNvPr>
            <p:cNvSpPr txBox="1"/>
            <p:nvPr/>
          </p:nvSpPr>
          <p:spPr>
            <a:xfrm>
              <a:off x="7207341" y="1706133"/>
              <a:ext cx="542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2.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7693EA-203A-464E-9D60-359E6D37B8AD}"/>
                </a:ext>
              </a:extLst>
            </p:cNvPr>
            <p:cNvSpPr txBox="1"/>
            <p:nvPr/>
          </p:nvSpPr>
          <p:spPr>
            <a:xfrm>
              <a:off x="8051933" y="1798466"/>
              <a:ext cx="3360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아이디어  구상  및   제안배경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A6519-2DC3-4B79-85D4-D878C370F36A}"/>
              </a:ext>
            </a:extLst>
          </p:cNvPr>
          <p:cNvGrpSpPr/>
          <p:nvPr/>
        </p:nvGrpSpPr>
        <p:grpSpPr>
          <a:xfrm>
            <a:off x="6445404" y="3070962"/>
            <a:ext cx="3305522" cy="646331"/>
            <a:chOff x="7207341" y="1706133"/>
            <a:chExt cx="3305522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C7A34-6CCE-410B-A64E-B0B8217E1936}"/>
                </a:ext>
              </a:extLst>
            </p:cNvPr>
            <p:cNvSpPr txBox="1"/>
            <p:nvPr/>
          </p:nvSpPr>
          <p:spPr>
            <a:xfrm>
              <a:off x="7207341" y="1706133"/>
              <a:ext cx="542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3.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81578-70DB-48DA-AE78-F301E72B7FB2}"/>
                </a:ext>
              </a:extLst>
            </p:cNvPr>
            <p:cNvSpPr txBox="1"/>
            <p:nvPr/>
          </p:nvSpPr>
          <p:spPr>
            <a:xfrm>
              <a:off x="8051933" y="1798466"/>
              <a:ext cx="2460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프로젝트  수행  과정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43063B1-123D-4792-AF2A-1A50618B517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A25F5C-49B5-63E0-DFA9-17794C095BF0}"/>
              </a:ext>
            </a:extLst>
          </p:cNvPr>
          <p:cNvGrpSpPr/>
          <p:nvPr/>
        </p:nvGrpSpPr>
        <p:grpSpPr>
          <a:xfrm>
            <a:off x="6428904" y="3860408"/>
            <a:ext cx="3574827" cy="646331"/>
            <a:chOff x="7207341" y="1706133"/>
            <a:chExt cx="3574827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83D580-330E-D58C-8D3C-744A97EB1C72}"/>
                </a:ext>
              </a:extLst>
            </p:cNvPr>
            <p:cNvSpPr txBox="1"/>
            <p:nvPr/>
          </p:nvSpPr>
          <p:spPr>
            <a:xfrm>
              <a:off x="7207341" y="1706133"/>
              <a:ext cx="542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4.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BEB990-AAFE-0FB5-6BBC-7ADF1D020037}"/>
                </a:ext>
              </a:extLst>
            </p:cNvPr>
            <p:cNvSpPr txBox="1"/>
            <p:nvPr/>
          </p:nvSpPr>
          <p:spPr>
            <a:xfrm>
              <a:off x="8051933" y="1798466"/>
              <a:ext cx="2730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기존  서비스와  차별점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1249EA-C7F8-05E4-89AA-265F4DFAAD85}"/>
              </a:ext>
            </a:extLst>
          </p:cNvPr>
          <p:cNvGrpSpPr/>
          <p:nvPr/>
        </p:nvGrpSpPr>
        <p:grpSpPr>
          <a:xfrm>
            <a:off x="6428904" y="4649854"/>
            <a:ext cx="2136933" cy="646331"/>
            <a:chOff x="7207341" y="1706133"/>
            <a:chExt cx="2136933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486A71-BE94-D2BA-47A2-A695FC2EAB4D}"/>
                </a:ext>
              </a:extLst>
            </p:cNvPr>
            <p:cNvSpPr txBox="1"/>
            <p:nvPr/>
          </p:nvSpPr>
          <p:spPr>
            <a:xfrm>
              <a:off x="7207341" y="1706133"/>
              <a:ext cx="542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5.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543E87-27F6-1122-D859-2E0C421AF740}"/>
                </a:ext>
              </a:extLst>
            </p:cNvPr>
            <p:cNvSpPr txBox="1"/>
            <p:nvPr/>
          </p:nvSpPr>
          <p:spPr>
            <a:xfrm>
              <a:off x="8051933" y="1798466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실행방법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DC04153-45B6-AC87-C078-7B096AB8356C}"/>
              </a:ext>
            </a:extLst>
          </p:cNvPr>
          <p:cNvGrpSpPr/>
          <p:nvPr/>
        </p:nvGrpSpPr>
        <p:grpSpPr>
          <a:xfrm>
            <a:off x="6445404" y="5439300"/>
            <a:ext cx="2436695" cy="646331"/>
            <a:chOff x="7207341" y="1706133"/>
            <a:chExt cx="2436695" cy="64633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913A03-C497-0DE0-F69B-CE99EE34BC77}"/>
                </a:ext>
              </a:extLst>
            </p:cNvPr>
            <p:cNvSpPr txBox="1"/>
            <p:nvPr/>
          </p:nvSpPr>
          <p:spPr>
            <a:xfrm>
              <a:off x="7207341" y="1706133"/>
              <a:ext cx="542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6.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0201B7-C84D-FF56-3919-AF8DE87AC014}"/>
                </a:ext>
              </a:extLst>
            </p:cNvPr>
            <p:cNvSpPr txBox="1"/>
            <p:nvPr/>
          </p:nvSpPr>
          <p:spPr>
            <a:xfrm>
              <a:off x="8051933" y="1798466"/>
              <a:ext cx="1592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발전가능성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01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3698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프로젝트 소개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978F58-E8A0-4595-8CAE-4FF25F93D0A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48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2053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Introduction</a:t>
            </a:r>
            <a:endParaRPr lang="ko-KR" altLang="en-US" sz="3600" spc="-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90C11E-BE25-098E-9FDE-560F088E1C25}"/>
              </a:ext>
            </a:extLst>
          </p:cNvPr>
          <p:cNvSpPr txBox="1"/>
          <p:nvPr/>
        </p:nvSpPr>
        <p:spPr>
          <a:xfrm>
            <a:off x="660400" y="6111476"/>
            <a:ext cx="5073697" cy="409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Team M, </a:t>
            </a:r>
            <a:r>
              <a:rPr lang="en-US" altLang="ko-KR" sz="1200" dirty="0" err="1">
                <a:latin typeface="+mj-ea"/>
              </a:rPr>
              <a:t>Github</a:t>
            </a:r>
            <a:r>
              <a:rPr lang="en-US" altLang="ko-KR" sz="1200" dirty="0">
                <a:latin typeface="+mj-ea"/>
              </a:rPr>
              <a:t> - </a:t>
            </a:r>
            <a:r>
              <a:rPr lang="en-US" altLang="ko-KR" sz="1200" dirty="0">
                <a:latin typeface="+mj-ea"/>
                <a:hlinkClick r:id="rId2"/>
              </a:rPr>
              <a:t>https://github.com/devel0624/Capstone-Design-Team-M</a:t>
            </a:r>
            <a:r>
              <a:rPr lang="en-US" altLang="ko-KR" sz="1200" dirty="0">
                <a:latin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C09078-5C6C-0198-CC9B-F5390ACC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87" y="1557076"/>
            <a:ext cx="10393225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2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3909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아이디어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r>
              <a:rPr lang="ko-KR" altLang="en-US" sz="4400" b="1" dirty="0">
                <a:solidFill>
                  <a:schemeClr val="bg1"/>
                </a:solidFill>
              </a:rPr>
              <a:t>구상 및 제안배경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77F11C-CA8F-4F46-9933-034DFBAF5A01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46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구상 및 제안배경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FE0805-F05F-0FAE-61BE-4CEBBDB2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4" y="1837421"/>
            <a:ext cx="11361632" cy="428646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832E84E-DC6F-D428-9D16-E5786BA5B0D0}"/>
              </a:ext>
            </a:extLst>
          </p:cNvPr>
          <p:cNvGrpSpPr/>
          <p:nvPr/>
        </p:nvGrpSpPr>
        <p:grpSpPr>
          <a:xfrm>
            <a:off x="415184" y="1225737"/>
            <a:ext cx="6100964" cy="241139"/>
            <a:chOff x="537117" y="1230823"/>
            <a:chExt cx="6100964" cy="24113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6F84BE1-70C7-648F-45CF-FFF961863013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230823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4465C66-41D4-B0A1-CB9B-ECDA480D9A52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471962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3826A9F-A0A2-D15D-59BC-1D5A120D975F}"/>
              </a:ext>
            </a:extLst>
          </p:cNvPr>
          <p:cNvSpPr txBox="1"/>
          <p:nvPr/>
        </p:nvSpPr>
        <p:spPr>
          <a:xfrm>
            <a:off x="537117" y="1133408"/>
            <a:ext cx="537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  <a:latin typeface="나눔스퀘어 ExtraBold (제목)"/>
              </a:rPr>
              <a:t>OTT 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 (제목)"/>
              </a:rPr>
              <a:t>온라인 동영상 서비스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 (제목)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 (제목)"/>
              </a:rPr>
              <a:t>이용률의 상승</a:t>
            </a:r>
            <a:endParaRPr lang="en-US" altLang="ko-KR" sz="2000" dirty="0">
              <a:solidFill>
                <a:schemeClr val="bg1"/>
              </a:solidFill>
              <a:latin typeface="나눔스퀘어 ExtraBold (제목)"/>
            </a:endParaRPr>
          </a:p>
        </p:txBody>
      </p:sp>
    </p:spTree>
    <p:extLst>
      <p:ext uri="{BB962C8B-B14F-4D97-AF65-F5344CB8AC3E}">
        <p14:creationId xmlns:p14="http://schemas.microsoft.com/office/powerpoint/2010/main" val="367856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구상 및 제안배경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32E84E-DC6F-D428-9D16-E5786BA5B0D0}"/>
              </a:ext>
            </a:extLst>
          </p:cNvPr>
          <p:cNvGrpSpPr/>
          <p:nvPr/>
        </p:nvGrpSpPr>
        <p:grpSpPr>
          <a:xfrm>
            <a:off x="415184" y="1225737"/>
            <a:ext cx="6100964" cy="241139"/>
            <a:chOff x="537117" y="1230823"/>
            <a:chExt cx="6100964" cy="24113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6F84BE1-70C7-648F-45CF-FFF961863013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230823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4465C66-41D4-B0A1-CB9B-ECDA480D9A52}"/>
                </a:ext>
              </a:extLst>
            </p:cNvPr>
            <p:cNvCxnSpPr>
              <a:cxnSpLocks/>
            </p:cNvCxnSpPr>
            <p:nvPr/>
          </p:nvCxnSpPr>
          <p:spPr>
            <a:xfrm>
              <a:off x="537117" y="1471962"/>
              <a:ext cx="6100964" cy="0"/>
            </a:xfrm>
            <a:prstGeom prst="line">
              <a:avLst/>
            </a:prstGeom>
            <a:ln w="254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3826A9F-A0A2-D15D-59BC-1D5A120D975F}"/>
              </a:ext>
            </a:extLst>
          </p:cNvPr>
          <p:cNvSpPr txBox="1"/>
          <p:nvPr/>
        </p:nvSpPr>
        <p:spPr>
          <a:xfrm>
            <a:off x="537117" y="1133408"/>
            <a:ext cx="537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  <a:latin typeface="나눔스퀘어 ExtraBold (제목)"/>
              </a:rPr>
              <a:t>OTT (</a:t>
            </a:r>
            <a:r>
              <a:rPr lang="ko-KR" altLang="en-US" sz="2000" dirty="0">
                <a:solidFill>
                  <a:schemeClr val="bg1"/>
                </a:solidFill>
                <a:latin typeface="나눔스퀘어 ExtraBold (제목)"/>
              </a:rPr>
              <a:t>온라인 동영상 서비스</a:t>
            </a:r>
            <a:r>
              <a:rPr lang="en-US" altLang="ko-KR" sz="2000" dirty="0">
                <a:solidFill>
                  <a:schemeClr val="bg1"/>
                </a:solidFill>
                <a:latin typeface="나눔스퀘어 ExtraBold (제목)"/>
              </a:rPr>
              <a:t>)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 (제목)"/>
              </a:rPr>
              <a:t>이용률의 상승</a:t>
            </a:r>
            <a:endParaRPr lang="en-US" altLang="ko-KR" sz="2000" dirty="0">
              <a:solidFill>
                <a:schemeClr val="bg1"/>
              </a:solidFill>
              <a:latin typeface="나눔스퀘어 ExtraBold (제목)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7E41E0-F837-9218-8624-D870646F4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7" y="1774656"/>
            <a:ext cx="11298227" cy="42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7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구상 및 제안배경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32FADE-CF3F-CFF4-9111-64D1C850DD8B}"/>
              </a:ext>
            </a:extLst>
          </p:cNvPr>
          <p:cNvGrpSpPr/>
          <p:nvPr/>
        </p:nvGrpSpPr>
        <p:grpSpPr>
          <a:xfrm>
            <a:off x="506655" y="1775035"/>
            <a:ext cx="11178689" cy="3901740"/>
            <a:chOff x="769434" y="1240197"/>
            <a:chExt cx="11178689" cy="390174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B77B1C1-4B6F-C913-25F6-0FC156A62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434" y="1240198"/>
              <a:ext cx="5371008" cy="345257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24756F4-778C-9B34-7AFF-CF5EDEBEE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116" y="1240197"/>
              <a:ext cx="5371007" cy="345257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61E6B4-68D7-80BE-13B4-3BB703E42CBF}"/>
                </a:ext>
              </a:extLst>
            </p:cNvPr>
            <p:cNvSpPr txBox="1"/>
            <p:nvPr/>
          </p:nvSpPr>
          <p:spPr>
            <a:xfrm>
              <a:off x="1978698" y="4880327"/>
              <a:ext cx="41173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/>
                <a:t>출처 </a:t>
              </a:r>
              <a:r>
                <a:rPr lang="en-US" altLang="ko-KR" sz="1100" dirty="0"/>
                <a:t>: </a:t>
              </a:r>
              <a:r>
                <a:rPr lang="ko-KR" altLang="en-US" sz="1100" dirty="0" err="1"/>
                <a:t>와이즈앱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앱시장</a:t>
              </a:r>
              <a:r>
                <a:rPr lang="ko-KR" altLang="en-US" sz="1100" dirty="0"/>
                <a:t> 분석</a:t>
              </a:r>
              <a:endParaRPr lang="en-US" altLang="ko-KR" sz="11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7F9B48-2549-DBF5-3BBD-75C6810C6090}"/>
                </a:ext>
              </a:extLst>
            </p:cNvPr>
            <p:cNvSpPr txBox="1"/>
            <p:nvPr/>
          </p:nvSpPr>
          <p:spPr>
            <a:xfrm>
              <a:off x="6089363" y="4880327"/>
              <a:ext cx="58587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/>
                <a:t>출처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조선일보 </a:t>
              </a:r>
              <a:r>
                <a:rPr lang="en-US" altLang="ko-KR" sz="1100" dirty="0"/>
                <a:t>https://www.chosun.com/site/data/html_dir/2020/06/19/2020061900640.html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43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955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</a:rPr>
              <a:t>프로젝트 수행 과정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77F11C-CA8F-4F46-9933-034DFBAF5A01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59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398</Words>
  <Application>Microsoft Office PowerPoint</Application>
  <PresentationFormat>와이드스크린</PresentationFormat>
  <Paragraphs>118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Apple SD Gothic Neo</vt:lpstr>
      <vt:lpstr>noto</vt:lpstr>
      <vt:lpstr>Pretendard</vt:lpstr>
      <vt:lpstr>Pretendard ExtraBold</vt:lpstr>
      <vt:lpstr>나눔스퀘어 ExtraBold (제목)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김범수</cp:lastModifiedBy>
  <cp:revision>129</cp:revision>
  <dcterms:created xsi:type="dcterms:W3CDTF">2021-12-28T06:54:01Z</dcterms:created>
  <dcterms:modified xsi:type="dcterms:W3CDTF">2022-06-16T18:53:42Z</dcterms:modified>
</cp:coreProperties>
</file>